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257" r:id="rId3"/>
    <p:sldId id="259" r:id="rId4"/>
    <p:sldId id="261" r:id="rId5"/>
    <p:sldId id="262" r:id="rId6"/>
    <p:sldId id="273" r:id="rId7"/>
    <p:sldId id="274" r:id="rId8"/>
    <p:sldId id="275" r:id="rId9"/>
    <p:sldId id="276" r:id="rId10"/>
    <p:sldId id="272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5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4" r:id="rId36"/>
    <p:sldId id="305" r:id="rId37"/>
    <p:sldId id="306" r:id="rId38"/>
    <p:sldId id="303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5" r:id="rId57"/>
    <p:sldId id="327" r:id="rId58"/>
    <p:sldId id="326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5" r:id="rId76"/>
    <p:sldId id="347" r:id="rId77"/>
    <p:sldId id="348" r:id="rId78"/>
    <p:sldId id="258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7"/>
    <p:restoredTop sz="95196"/>
  </p:normalViewPr>
  <p:slideViewPr>
    <p:cSldViewPr snapToGrid="0" snapToObjects="1">
      <p:cViewPr varScale="1">
        <p:scale>
          <a:sx n="96" d="100"/>
          <a:sy n="96" d="100"/>
        </p:scale>
        <p:origin x="8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3284890-85D2-4D7B-8EF5-15A9C1DB8F4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3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859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243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36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2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954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924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8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A4E7D1B-D673-4CF6-8672-009D42ABD2A0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5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6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772C379-9A7C-4C87-A116-CBE9F58B04C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2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8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plot.l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517B-C58D-B24D-937A-2915B1928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/>
              <a:t>Suicides &amp; Deaths Causes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A3608-EAAD-1342-AF7B-F8DB30F09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 dirty="0"/>
              <a:t>Project III</a:t>
            </a:r>
          </a:p>
          <a:p>
            <a:r>
              <a:rPr lang="en-US" sz="2000" dirty="0"/>
              <a:t>Sabina Shahbazzade</a:t>
            </a:r>
          </a:p>
        </p:txBody>
      </p:sp>
    </p:spTree>
    <p:extLst>
      <p:ext uri="{BB962C8B-B14F-4D97-AF65-F5344CB8AC3E}">
        <p14:creationId xmlns:p14="http://schemas.microsoft.com/office/powerpoint/2010/main" val="36973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7"/>
    </mc:Choice>
    <mc:Fallback xmlns="">
      <p:transition spd="slow" advTm="83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B45B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71954-3134-4843-9378-AD5607AF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3" y="643467"/>
            <a:ext cx="86373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3"/>
    </mc:Choice>
    <mc:Fallback xmlns="">
      <p:transition spd="slow" advTm="867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0795276-6AD8-4E61-B867-E89C901C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B1E64-42A8-4DC2-BDD6-71F5F6C7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8C8155C0-71F8-496C-8259-2019B6CC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407B587E-6FE0-4C6B-AB64-3C002ED9D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1F255B5A-0E12-425B-A99C-9900AC7DE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2B462C0-8C9F-4FEA-A4BA-3006FC4F2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48A3703-2E9E-422D-997E-65234C8DF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28AEF2F5-5E3E-4211-AA69-43C302576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32F16BF9-8C0C-45FA-AFE6-BFB93D0A0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CA36DAF-014B-49F0-8805-3221AAB97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14D9415D-1D48-4C82-9708-546456AC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C313F03-E5FF-4431-B6E3-22E6D6838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D2103D1-127D-4F6F-87A5-293E9611E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90B1059-0A46-43DF-AEBF-A3E56E93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B15263D-28DB-4A53-BCB1-10F4B982E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80906ADD-C44C-4B20-8581-B560CCC9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0A56CD34-AD69-4B18-A062-0A5AE57CF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4274D7D4-C4B8-44A1-BA81-FFD600D65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8C22763-8A20-485E-A6B3-E3977BBE5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0CCC12CC-16E0-42E3-999D-8441D78F8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C3FB80AD-F715-4592-AE09-EC9DB856D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DC0211-6647-4051-AB2B-822E92F7F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DA0F1AB3-732E-42E4-8DDF-E955C4389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75C6E2D-339E-48D0-A249-04A40F2EB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609AC-7857-8247-8563-BC22A1EA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3980237"/>
            <a:ext cx="867229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Code – Scatter Plot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ECFFAC-D10E-402D-BA29-6A4F6F4A1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3DC8CF-B5F9-564E-98DB-09B5C10B01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836387" y="1401534"/>
            <a:ext cx="8513483" cy="219222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6022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"/>
    </mc:Choice>
    <mc:Fallback xmlns="">
      <p:transition spd="slow" advTm="370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381B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020B9-E88C-8B4B-8CA3-CFFBD745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5"/>
    </mc:Choice>
    <mc:Fallback xmlns="">
      <p:transition spd="slow" advTm="1688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752715-D0DA-4D34-B400-AF7C9F0AC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5DF68B-2749-4199-A168-9760196F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01013C8-DBD4-44D9-B59B-5ACE91175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7FC56F7-4378-439F-BA5C-7294C8D6C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6437AEA-17A0-407D-8B23-79E5833BE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2511498-B701-4B57-9A26-3D644806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DF8AEE8-BDAC-4783-84C5-8CFE40F22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BE52642-3E09-46F1-98D0-AFE2CACEE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50E5638-DBD7-427D-BD1F-056F7F949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E1E9FBE-8396-476B-9E58-903B6FDAC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1FB65677-54DE-45DE-A970-678B53DEA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8B3163F-ED7A-472A-A80E-381DABFB7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16E57C7-01DA-49E6-8C06-27D309D3A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1D84002-F8EF-4286-8482-7121A7C5E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9D44FB0-3875-4E50-91DC-F858A8942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7FD83A-1355-47CB-B496-E7159052D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5C4D8E7-7D3A-4584-9E77-5F5CECB8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5F407B5-936F-4344-B7DB-22ECF8008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5DD06D2-EAA6-4BDF-8D49-9E592ECAA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880359C-482C-4782-8D2E-5CD698322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C8B309-79B6-4B51-8ED1-D1466A6C9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BA0844-65E0-4FBF-92E9-DDDE179E7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868E85B-A29D-4B05-AB58-06B8162E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0189AF-0080-47DC-9216-770CA9E7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20D786F-D963-4DA6-862A-767850711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32A09D-04A7-4899-B757-05DBC323E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382A5B19-9A1C-4127-AD92-DE7AFB043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4FABE5E-F947-4A09-9CCE-DFE2DCEB1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E7E337BE-32BC-4EE6-8DB3-416050BF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E4A60C2C-18FD-4593-A521-4A288A112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5566DBB1-3559-4F79-A810-9F00ADB9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8B74F4B0-02B7-48C0-83C5-708C751C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E76A9CBC-7766-40F9-83AE-C0D54E7D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D44D8AB2-B3FE-4F9A-BD7C-994DF0C2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7C6C293-5C11-4E8B-B864-3C47AFC7F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8701CB1F-1EFA-4877-91DF-E8176598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6BE246E1-F577-4AF0-BDC5-2B01319E9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C71562F-C2FF-4F37-8ADF-6ABE77861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FAD9865-39E7-4663-9A4F-57DC96E61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B6B42CB4-31E8-4C0B-9C3C-F80F1AD47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CDC1EFEC-8221-453D-BC7A-08C1D195C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788F581F-5B39-441B-BBF1-EEA122142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D24C3FF1-602E-489C-8225-02F53DC8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9285A11-2626-432C-A414-633E8CA0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FF157E9D-B5F5-4AB7-8D2E-35357A752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4C7F1-B081-40AD-A3B4-A024C116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07F464-065D-4F09-BC3B-59D0F660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id="{104C9697-9859-4EB0-B9FF-0BD6F8D56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D027B9F-450E-4EE0-B15A-97F46A7BD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6AC10EF-ACE5-984D-A045-E4590310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Code – adding Percent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279483-7C07-485F-A9CB-2856D7CA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D2EBC-407F-284F-9342-3832D263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39" y="1121584"/>
            <a:ext cx="5889488" cy="4593800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E799F-217C-C747-A8D0-3F8EA639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812" y="310875"/>
            <a:ext cx="7558903" cy="58581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738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6"/>
    </mc:Choice>
    <mc:Fallback xmlns="">
      <p:transition spd="slow" advTm="13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003FD03-CFCD-E243-8D1B-7C7DEA7A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9" y="168870"/>
            <a:ext cx="10579099" cy="65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"/>
    </mc:Choice>
    <mc:Fallback xmlns="">
      <p:transition spd="slow" advTm="102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A1FB2DD-F939-4CBA-ABDB-29E35D8B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2306E72-4678-4841-A0F6-AFEECD9F4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8E5FF42C-D098-4EE3-B636-744F9A270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3A105A7-0F44-492C-A33A-D5661AD9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2B5C533-8981-49E3-A535-D0CADF931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D39599A7-F061-4457-8C3F-62809355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A6B43EB1-CA60-4B9E-8D27-9B0887B87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8D2414E-0DA7-4C56-95E1-F3926EED8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19966D48-4ACC-4AC0-9C9D-49F57671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15EC7369-59DF-4C60-B0E3-ECF88497A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1EB7200-856D-431E-BB9C-51206BE1D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8BA702C9-BDE5-4D2B-B486-68C8730EE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46F8467-DA99-4476-A5FB-FB9382911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D1D3F243-9E9C-4242-967D-A546E642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06917902-FC8A-4D60-8048-3DFBD3E2E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995A7C48-2EB6-4969-B323-7D607A3E0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1E39251-94EA-466C-8167-2552A4CA1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9AEAFF2-BFAC-48E1-8038-788124020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F87BFF95-3D1E-45B2-945C-CFAFEC3D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79531B4-B233-4802-8EDF-96C75D042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01E8A3D8-8FFF-4C3A-BA7F-D11B1C616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4BB06CC-48BD-4621-A671-5502A7BF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3B6631-6FCE-48BF-B70E-387713D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DDB93067-F481-441A-A376-C0E7513B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2CBF682-D16A-42C2-8992-90C6D1CF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C6271B9-7920-B04D-BB2A-69C448F0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Code – Percentage</a:t>
            </a:r>
            <a:br>
              <a:rPr lang="en-US" sz="5400" dirty="0"/>
            </a:br>
            <a:r>
              <a:rPr lang="en-US" sz="5400" dirty="0"/>
              <a:t>2016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7B753C6-0598-4947-9B65-3AD74C77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7EC5E-EB30-A74D-8C67-72D0F16D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26" y="320040"/>
            <a:ext cx="6001989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209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7"/>
    </mc:Choice>
    <mc:Fallback xmlns="">
      <p:transition spd="slow" advTm="717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7DF423B-20EE-4B4E-9331-08534D6E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8B0462-75E9-4B1D-8B86-70E9E8F4C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54E69918-1325-4CA2-9AB0-85EE8D6D8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7A5071B7-1CAE-4E86-9CA1-F918E5ED3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15A709AE-C597-4F0F-9CAA-FE0F9071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413C053-C9C1-4E6A-B009-C4B4DDAB9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E5AE5B33-92CA-42D0-B84A-7AFE673AB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C9CFEC47-604F-4921-8C95-501EDBD8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27449E73-1609-4FCE-B4A0-7C4BA7E1F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212DE114-EF7D-4E44-B0AA-C84E525E9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7368FDEB-E7AA-4C77-B71A-98163A466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A0649E67-96B5-4930-98AF-82AC9460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26C88EF-A37D-44C3-934C-42AA5B51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C0442B81-6DBB-491C-B230-24678522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93426BCC-D22C-403C-8DCC-D90D2298D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67F8A8D-44CE-4AF4-9157-8A83CC462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A8C909B-F38A-40E8-AFDA-DC78B0861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1979438-48F8-498A-9404-803B48B99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43C1135D-3BE6-4AA0-9092-DA224D361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F3056CE6-A290-4B53-A183-2F813443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336073A9-4BB3-4518-95E4-42138439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8981D50-41EB-47B6-A74B-B4590663D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64E108-7812-CF49-B3B0-8D15AD9F2F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277286" y="1152050"/>
            <a:ext cx="11552981" cy="1848477"/>
          </a:xfrm>
          <a:prstGeom prst="rect">
            <a:avLst/>
          </a:prstGeom>
          <a:ln w="12700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206AD6B3-B348-4CE7-AFAD-F882E7795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3" name="Isosceles Triangle 39">
              <a:extLst>
                <a:ext uri="{FF2B5EF4-FFF2-40B4-BE49-F238E27FC236}">
                  <a16:creationId xmlns:a16="http://schemas.microsoft.com/office/drawing/2014/main" id="{513F5A56-3C10-4EB6-A41F-B2387E13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9931031-0A9A-4132-A62C-407AFAC3F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E414C0-5767-E946-A032-EF2C6BFD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Code – Pie Chart</a:t>
            </a:r>
          </a:p>
        </p:txBody>
      </p:sp>
    </p:spTree>
    <p:extLst>
      <p:ext uri="{BB962C8B-B14F-4D97-AF65-F5344CB8AC3E}">
        <p14:creationId xmlns:p14="http://schemas.microsoft.com/office/powerpoint/2010/main" val="20156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"/>
    </mc:Choice>
    <mc:Fallback xmlns="">
      <p:transition spd="slow" advTm="9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B65A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2C6D2-2C53-CB43-83CE-20805A5C7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4" r="1" b="434"/>
          <a:stretch/>
        </p:blipFill>
        <p:spPr>
          <a:xfrm>
            <a:off x="919284" y="643467"/>
            <a:ext cx="103534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8"/>
    </mc:Choice>
    <mc:Fallback xmlns="">
      <p:transition spd="slow" advTm="897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567E8-979E-2D4D-B9C0-463AF833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0" y="1055532"/>
            <a:ext cx="11531273" cy="47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"/>
    </mc:Choice>
    <mc:Fallback xmlns="">
      <p:transition spd="slow" advTm="19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B552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858084-31B1-0D4E-A217-A722E7BC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2"/>
    </mc:Choice>
    <mc:Fallback xmlns="">
      <p:transition spd="slow" advTm="295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D161-ADD7-3442-95D7-92F75F80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34142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5160-A122-464E-98BE-CF5C64D10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803186"/>
            <a:ext cx="5427137" cy="5248622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What are the range of ages suicides occurred mostly?</a:t>
            </a:r>
          </a:p>
          <a:p>
            <a:r>
              <a:rPr lang="en-US" sz="1600" dirty="0"/>
              <a:t>Females or males most committed suicides?</a:t>
            </a:r>
          </a:p>
          <a:p>
            <a:r>
              <a:rPr lang="en-US" sz="1600" dirty="0"/>
              <a:t>What are the top 5 countries have the highest number of suicides in 2016?</a:t>
            </a:r>
          </a:p>
          <a:p>
            <a:r>
              <a:rPr lang="en-US" sz="1600" dirty="0"/>
              <a:t>Is this result of countries change consider the population numbers for the countries?</a:t>
            </a:r>
          </a:p>
          <a:p>
            <a:r>
              <a:rPr lang="en-US" sz="1600" dirty="0"/>
              <a:t>What are the top 5 countries have the highest number of suicides in 2015?</a:t>
            </a:r>
          </a:p>
          <a:p>
            <a:r>
              <a:rPr lang="en-US" sz="1600" dirty="0"/>
              <a:t>Is this result of countries change consider the population numbers for the countries?</a:t>
            </a:r>
          </a:p>
          <a:p>
            <a:r>
              <a:rPr lang="en-US" sz="1600" dirty="0"/>
              <a:t>Is this result  are the same as in 2016?</a:t>
            </a:r>
          </a:p>
          <a:p>
            <a:r>
              <a:rPr lang="en-US" sz="1600" dirty="0"/>
              <a:t>What are the main causes of  deaths in the world in 2017?</a:t>
            </a:r>
          </a:p>
          <a:p>
            <a:r>
              <a:rPr lang="en-US" sz="1600" dirty="0"/>
              <a:t>Are these change in 2016  and 2000?</a:t>
            </a:r>
          </a:p>
          <a:p>
            <a:r>
              <a:rPr lang="en-US" sz="1600" dirty="0"/>
              <a:t>What are the most 2 death diseases in United States, 2017?</a:t>
            </a:r>
          </a:p>
          <a:p>
            <a:r>
              <a:rPr lang="en-US" sz="1600" dirty="0"/>
              <a:t>Are these two diseases were the same in 2016 and 2000? </a:t>
            </a:r>
          </a:p>
        </p:txBody>
      </p:sp>
    </p:spTree>
    <p:extLst>
      <p:ext uri="{BB962C8B-B14F-4D97-AF65-F5344CB8AC3E}">
        <p14:creationId xmlns:p14="http://schemas.microsoft.com/office/powerpoint/2010/main" val="9240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6"/>
    </mc:Choice>
    <mc:Fallback xmlns="">
      <p:transition spd="slow" advTm="2165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57C3C-6463-5C46-9814-2CD4F778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86" y="1823708"/>
            <a:ext cx="5436594" cy="4240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9DA72-0484-F14A-818E-27106D998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12" y="607061"/>
            <a:ext cx="8506480" cy="12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2"/>
    </mc:Choice>
    <mc:Fallback xmlns="">
      <p:transition spd="slow" advTm="321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97CFB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10175-C6F7-2844-A08E-31FC8D0B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8" y="643467"/>
            <a:ext cx="95640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5"/>
    </mc:Choice>
    <mc:Fallback xmlns="">
      <p:transition spd="slow" advTm="105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B7AF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16F98-4853-9844-B96E-B4341CCE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0" y="643467"/>
            <a:ext cx="84091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2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4"/>
    </mc:Choice>
    <mc:Fallback xmlns="">
      <p:transition spd="slow" advTm="894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853BC-ABF8-7845-8878-FA612EFF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77" y="2512349"/>
            <a:ext cx="8364739" cy="3220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6440D0-43D6-DF45-94BB-FD36A029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5" y="834216"/>
            <a:ext cx="9853743" cy="14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4"/>
    </mc:Choice>
    <mc:Fallback xmlns="">
      <p:transition spd="slow" advTm="536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92ACBAC-2304-524E-A4A0-12507D05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3" y="1499158"/>
            <a:ext cx="10846855" cy="47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6"/>
    </mc:Choice>
    <mc:Fallback xmlns="">
      <p:transition spd="slow" advTm="145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5C1BB8A-E015-F44C-8C85-C8EF6FAC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87" y="1499158"/>
            <a:ext cx="9728626" cy="47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1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3FC00-AACE-FC45-B52A-AB73B07F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0" y="2496942"/>
            <a:ext cx="11531273" cy="18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"/>
    </mc:Choice>
    <mc:Fallback xmlns="">
      <p:transition spd="slow" advTm="207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5565FA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1CB9A-274C-0C46-9ADE-BC07A3B8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7"/>
            <a:ext cx="94826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0"/>
    </mc:Choice>
    <mc:Fallback xmlns="">
      <p:transition spd="slow" advTm="126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971F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FEA74D-2201-D24D-BA81-2C6C4FFAF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2" y="643467"/>
            <a:ext cx="93631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"/>
    </mc:Choice>
    <mc:Fallback xmlns="">
      <p:transition spd="slow" advTm="43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EE7E7B2-E35D-7F40-9A5D-5BC9C3DF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72" y="1499158"/>
            <a:ext cx="10147057" cy="47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"/>
    </mc:Choice>
    <mc:Fallback xmlns="">
      <p:transition spd="slow" advTm="17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63C807-02E0-435B-A672-4C5077F71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132A9F-E0B4-43C9-AF44-B08D48AE6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CDDA571-273B-4115-B65C-6A600E961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453D5E4-8AF2-4A22-971A-B7DC2B04C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DDE79AF-E955-40FB-82B0-12584B6EE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D615635-4C48-46EA-B6C0-1CF9A7C05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3AEF918-AB14-4A93-BD40-9374CFCE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8FE79C-8E90-4E0C-8B1D-D45FB3729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09B7FA2-4BF4-48B2-83E9-86A4EBACF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D38CA0-8753-4082-AE2A-F25AB5124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0A37D67-8531-40F3-9EAC-5AE9A443E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394C2AC-13E8-4E78-9B45-20251421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079392E-9217-4FD5-9AFE-885786536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95E226B-A11B-4B6A-9F4B-F8101862C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E54BA76-165C-406F-A529-9AB7F673C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B45F616-DE46-4302-AA7E-C572D1124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1C59DE11-57AC-4BED-8F21-58D43DCFC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1420426D-CE99-4AC7-9639-E5FFDD1DC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B8E012B-C2AC-428B-A3F9-4FC65D99E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8697112-32DC-49FA-A213-3CEF936A1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A494057-77B3-4FDB-9DD6-D97320F36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8387DA2-C736-4034-9C48-9C5B181E6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9B27D89-0F00-4575-9F17-2DA320991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C6C7D-D584-4192-9D9A-F231C465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1FD820-FF1F-4493-8299-AB2AD4CD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09A82435-5040-4B90-A76C-53EBA5839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1394C4-2E97-4E91-82A9-6D7E5AB70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9C7758-43D5-2946-9351-92F78E5F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 fontScale="90000"/>
          </a:bodyPr>
          <a:lstStyle/>
          <a:p>
            <a:r>
              <a:rPr lang="en-US" dirty="0"/>
              <a:t>Code – import,</a:t>
            </a:r>
            <a:br>
              <a:rPr lang="en-US" dirty="0"/>
            </a:br>
            <a:r>
              <a:rPr lang="en-US" dirty="0"/>
              <a:t>reading datasets: deaths &amp; suicide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0E02-2C69-2B40-A427-D279C0F9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4"/>
            <a:ext cx="6281873" cy="2982051"/>
          </a:xfrm>
        </p:spPr>
        <p:txBody>
          <a:bodyPr>
            <a:normAutofit/>
          </a:bodyPr>
          <a:lstStyle/>
          <a:p>
            <a:r>
              <a:rPr lang="en-US"/>
              <a:t>Importing libraries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80453-7A3C-F249-81C0-5A2D4A15C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" r="7190" b="-1"/>
          <a:stretch/>
        </p:blipFill>
        <p:spPr>
          <a:xfrm>
            <a:off x="4943823" y="2461331"/>
            <a:ext cx="6274561" cy="1788642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33" name="Content Placeholder 3">
            <a:extLst>
              <a:ext uri="{FF2B5EF4-FFF2-40B4-BE49-F238E27FC236}">
                <a16:creationId xmlns:a16="http://schemas.microsoft.com/office/drawing/2014/main" id="{CCAE7B18-67EA-8846-BB67-F3E166F1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029" y="5004397"/>
            <a:ext cx="8513483" cy="108547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9582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3"/>
    </mc:Choice>
    <mc:Fallback xmlns="">
      <p:transition spd="slow" advTm="748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3A145EC-169A-0D4D-8BB9-B5A14B47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2" y="3108012"/>
            <a:ext cx="10913997" cy="15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"/>
    </mc:Choice>
    <mc:Fallback xmlns="">
      <p:transition spd="slow" advTm="57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B73F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0B890-AB6B-3641-8CDA-B6131C52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"/>
    </mc:Choice>
    <mc:Fallback xmlns="">
      <p:transition spd="slow" advTm="143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D2AE8-875A-384B-A6FA-649EF895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787650"/>
            <a:ext cx="11391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"/>
    </mc:Choice>
    <mc:Fallback xmlns="">
      <p:transition spd="slow" advTm="127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578F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2E0CB-CEC6-4B4D-B79B-3C134BB2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"/>
    </mc:Choice>
    <mc:Fallback xmlns="">
      <p:transition spd="slow" advTm="168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A2C55D-B3C6-3144-BDAE-253C33577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45"/>
          <a:stretch/>
        </p:blipFill>
        <p:spPr>
          <a:xfrm>
            <a:off x="935076" y="1499158"/>
            <a:ext cx="10321849" cy="47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"/>
    </mc:Choice>
    <mc:Fallback xmlns="">
      <p:transition spd="slow" advTm="7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982A5-1CD8-4046-A82D-56C9E36A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373946"/>
            <a:ext cx="3122143" cy="10146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35DF6-BB14-C346-8D9F-A2813791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676" y="1364344"/>
            <a:ext cx="3252903" cy="10409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14AB3-1CC5-3846-9204-598FE799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518" y="1368411"/>
            <a:ext cx="3252903" cy="10327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FDD3C-9096-1748-9BB9-F8A35878C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49" y="4448407"/>
            <a:ext cx="3104943" cy="10712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4D835-8BF6-514C-8207-7E1DBD58D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433" y="4520584"/>
            <a:ext cx="3217333" cy="99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214C8-6A61-E142-83F7-C0AF46013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518" y="4475192"/>
            <a:ext cx="3252903" cy="10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8"/>
    </mc:Choice>
    <mc:Fallback xmlns="">
      <p:transition spd="slow" advTm="860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00FE8-696C-7F4E-A3AE-5D2EC2FC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87355"/>
            <a:ext cx="3683111" cy="1104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D015D-BF7F-8340-BD46-8B3BB97E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1060592"/>
            <a:ext cx="2416551" cy="7672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37FA75-D6F6-1645-A91B-9758E733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4312833"/>
            <a:ext cx="2414016" cy="7724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8FB25-8CCB-E149-9DF3-AD6FF88E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389" y="4120853"/>
            <a:ext cx="3671254" cy="11564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43DAD-FD1A-6549-B6A4-246431878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68" y="1411810"/>
            <a:ext cx="3567362" cy="11326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01540-65F7-1247-9357-6ABB082EF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007" y="4746902"/>
            <a:ext cx="3567362" cy="10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"/>
    </mc:Choice>
    <mc:Fallback xmlns="">
      <p:transition spd="slow" advTm="41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321BC-439A-0D40-AA8D-864DC394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33171"/>
            <a:ext cx="5426764" cy="16822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37768-2F48-7D48-9C6D-297DE48E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770973"/>
            <a:ext cx="5112595" cy="20066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7E0D1-3955-5E44-8419-9A289AF1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183794"/>
            <a:ext cx="5426764" cy="165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F66886-0F69-F742-B3A8-0AEFD8C0A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4206143"/>
            <a:ext cx="5112595" cy="16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"/>
    </mc:Choice>
    <mc:Fallback xmlns="">
      <p:transition spd="slow" advTm="57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41124-31AB-454F-B7CF-3C625EEC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697"/>
            <a:ext cx="12192000" cy="42571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D8A994-79C3-4B45-A235-9392A06A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0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01"/>
    </mc:Choice>
    <mc:Fallback xmlns="">
      <p:transition spd="slow" advTm="1920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213A6B-5BC5-ED41-AC54-53A35732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614"/>
            <a:ext cx="12192000" cy="3533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740FA0-8888-7949-A626-66DE6E90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2237"/>
            <a:ext cx="12192000" cy="35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9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5"/>
    </mc:Choice>
    <mc:Fallback xmlns="">
      <p:transition spd="slow" advTm="1108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A28A3D-4596-43B8-A6DF-65AB0ED6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0B2570-2D49-43E2-ABA1-7BA3C02A3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2216DB1-AC3C-4F9D-AA1B-324E4022B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A037B1-A8BB-41FC-9CB5-B0BEB490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B92A88-D240-4960-B7A8-1FCAF984D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4D3E7B0-F393-4F35-85CD-AC0CBA6EA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0FC3844-EF87-430B-9B5B-8B797254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B194C3B-44BD-4709-913B-2A45B677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3E13CE1-A9F3-4B69-BED6-E781B1DAB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C49026B-BD2A-4E6E-8AD8-32DF25F1E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FA038E9-787C-4070-99A3-1F8BD69A4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BDB61A7-D6F0-47B6-8FCE-15D84FE3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E6CA5C3-13BA-4AB7-A9BD-88897AF5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060F8C1-4FE4-4035-899B-266FBD233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FBF6623-8BFA-482F-8387-5B97DE958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19CE969-5C71-4AC9-8021-646C4735D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E85663A-9CAA-4D19-91A7-40D74703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A1E175E-EE29-4374-A4BA-577739BCE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510238E-779A-4718-B052-152C858F3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BA305E-7A55-4318-9C99-E70A31E83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8C43A8-B678-4D54-9D37-13CAF64BA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298FCC7-A6E1-4043-BD27-2687ADA55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E9EC7D4-9207-4B87-94F6-316DDB6E6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22AAA3-BDF2-42B3-A86E-A43145D6D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C9255B-70B4-431C-AD5A-B3FD92C17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079FCF5A-B4E3-4219-92D0-83067D65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68C49C-A58D-4839-8B09-267FC8DB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CB2A7D-A85C-1E46-AF75-26D97039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/>
              <a:t>Code – structure of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BE38-B520-1744-9B9F-122B5C61E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4"/>
            <a:ext cx="6281873" cy="2393369"/>
          </a:xfrm>
        </p:spPr>
        <p:txBody>
          <a:bodyPr>
            <a:normAutofit/>
          </a:bodyPr>
          <a:lstStyle/>
          <a:p>
            <a:r>
              <a:rPr lang="en-US" dirty="0"/>
              <a:t>Number of rows and columns in the original death dataset are 4,290 and 35</a:t>
            </a:r>
          </a:p>
          <a:p>
            <a:r>
              <a:rPr lang="en-US" dirty="0"/>
              <a:t>Number of row and columns in the original suicide dataset are 16,168 and 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A5B1C6-BFDA-4919-B823-108E790C1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67039"/>
            <a:ext cx="6269016" cy="23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F3F00-ECBD-C44D-BB96-601E1408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463" y="3529630"/>
            <a:ext cx="6541414" cy="248573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627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3"/>
    </mc:Choice>
    <mc:Fallback xmlns="">
      <p:transition spd="slow" advTm="464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29C02-D773-3543-B6B9-38FC9073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49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30FD0-E954-9D4D-979D-7008EC77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5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2817B-3C8A-6340-B92E-056F0ACE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8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437A2-A0F9-6B4C-BB67-86948366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6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7"/>
    </mc:Choice>
    <mc:Fallback xmlns="">
      <p:transition spd="slow" advTm="1153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F8972-165F-3D45-B2C9-F303C1BC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73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73B27-D82B-3C40-A7F7-59B961FAA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610"/>
            <a:ext cx="12192000" cy="35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3"/>
    </mc:Choice>
    <mc:Fallback xmlns="">
      <p:transition spd="slow" advTm="1116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48403-D36E-6D4C-87DF-86FB78AF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E4722A-9E65-1F4C-8598-03DEE158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398"/>
            <a:ext cx="121920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"/>
    </mc:Choice>
    <mc:Fallback xmlns="">
      <p:transition spd="slow" advTm="1140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8DC57-7101-9F4D-B9AA-95A7A0FA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BA222A-B11B-D341-9748-BE0C27E8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6"/>
    </mc:Choice>
    <mc:Fallback xmlns="">
      <p:transition spd="slow" advTm="482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2ADA7B-3872-2E4C-A628-29B75402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EE5A2-E085-2949-87BA-1A874B479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7"/>
    </mc:Choice>
    <mc:Fallback xmlns="">
      <p:transition spd="slow" advTm="738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67017-D19B-7C44-B047-9DDAFCB8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8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B1097-FC01-CE44-8BAD-79C56B7D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6"/>
    </mc:Choice>
    <mc:Fallback xmlns="">
      <p:transition spd="slow" advTm="2427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C41FF-5869-2941-BD28-972C9899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85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7B848-5385-E24D-B66F-D232F7A3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5160"/>
            <a:ext cx="12192000" cy="37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2"/>
    </mc:Choice>
    <mc:Fallback xmlns="">
      <p:transition spd="slow" advTm="1828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45D7E-C6BF-614A-8D10-E0306C9F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26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6EEE6-F467-E240-B85C-B952FF3D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6603"/>
            <a:ext cx="12192000" cy="32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5"/>
    </mc:Choice>
    <mc:Fallback xmlns="">
      <p:transition spd="slow" advTm="7155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B9C1D-FF65-A34C-94B0-1CA0DD67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254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A69A67-31D6-DF44-BD85-B249593B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4645"/>
            <a:ext cx="12192000" cy="36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7"/>
    </mc:Choice>
    <mc:Fallback xmlns="">
      <p:transition spd="slow" advTm="21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1752715-D0DA-4D34-B400-AF7C9F0AC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235DF68B-2749-4199-A168-9760196F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01013C8-DBD4-44D9-B59B-5ACE91175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7FC56F7-4378-439F-BA5C-7294C8D6C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26437AEA-17A0-407D-8B23-79E5833BE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2511498-B701-4B57-9A26-3D644806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DDF8AEE8-BDAC-4783-84C5-8CFE40F22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BE52642-3E09-46F1-98D0-AFE2CACEE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150E5638-DBD7-427D-BD1F-056F7F949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AE1E9FBE-8396-476B-9E58-903B6FDAC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FB65677-54DE-45DE-A970-678B53DEA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8B3163F-ED7A-472A-A80E-381DABFB7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C16E57C7-01DA-49E6-8C06-27D309D3A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81D84002-F8EF-4286-8482-7121A7C5E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9D44FB0-3875-4E50-91DC-F858A8942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97FD83A-1355-47CB-B496-E7159052D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5C4D8E7-7D3A-4584-9E77-5F5CECB8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5F407B5-936F-4344-B7DB-22ECF8008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D5DD06D2-EAA6-4BDF-8D49-9E592ECAA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C880359C-482C-4782-8D2E-5CD698322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C8B309-79B6-4B51-8ED1-D1466A6C9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CBA0844-65E0-4FBF-92E9-DDDE179E7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9868E85B-A29D-4B05-AB58-06B8162E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C0189AF-0080-47DC-9216-770CA9E7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C20D786F-D963-4DA6-862A-767850711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432A09D-04A7-4899-B757-05DBC323E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382A5B19-9A1C-4127-AD92-DE7AFB043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4FABE5E-F947-4A09-9CCE-DFE2DCEB1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E7E337BE-32BC-4EE6-8DB3-416050BF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E4A60C2C-18FD-4593-A521-4A288A112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5566DBB1-3559-4F79-A810-9F00ADB9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8B74F4B0-02B7-48C0-83C5-708C751C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E76A9CBC-7766-40F9-83AE-C0D54E7D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D44D8AB2-B3FE-4F9A-BD7C-994DF0C2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A7C6C293-5C11-4E8B-B864-3C47AFC7F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8701CB1F-1EFA-4877-91DF-E8176598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6BE246E1-F577-4AF0-BDC5-2B01319E9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9C71562F-C2FF-4F37-8ADF-6ABE77861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CFAD9865-39E7-4663-9A4F-57DC96E61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B6B42CB4-31E8-4C0B-9C3C-F80F1AD47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CDC1EFEC-8221-453D-BC7A-08C1D195C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788F581F-5B39-441B-BBF1-EEA122142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D24C3FF1-602E-489C-8225-02F53DC8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39285A11-2626-432C-A414-633E8CA0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FF157E9D-B5F5-4AB7-8D2E-35357A752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974C7F1-B081-40AD-A3B4-A024C116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C07F464-065D-4F09-BC3B-59D0F660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39">
              <a:extLst>
                <a:ext uri="{FF2B5EF4-FFF2-40B4-BE49-F238E27FC236}">
                  <a16:creationId xmlns:a16="http://schemas.microsoft.com/office/drawing/2014/main" id="{104C9697-9859-4EB0-B9FF-0BD6F8D56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D027B9F-450E-4EE0-B15A-97F46A7BD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8676-1082-7544-9D86-21059F5CE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/>
              <a:t>Code – suicide dataset in 2016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B279483-7C07-485F-A9CB-2856D7CA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1" y="0"/>
            <a:ext cx="6750205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CFC8C-01F4-5541-ADF3-6272FEC4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42" y="459239"/>
            <a:ext cx="6440987" cy="3631195"/>
          </a:xfrm>
          <a:prstGeom prst="rect">
            <a:avLst/>
          </a:prstGeom>
          <a:ln w="9525">
            <a:noFill/>
          </a:ln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E54B22-8B6A-2748-B85D-AEFB4BA3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12" y="4526459"/>
            <a:ext cx="6100294" cy="108280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919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6"/>
    </mc:Choice>
    <mc:Fallback xmlns="">
      <p:transition spd="slow" advTm="320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1D9FA-3EE5-8A47-89FF-83644840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34FE3-46EA-7746-8043-8C9387FB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4644"/>
            <a:ext cx="12192000" cy="3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5"/>
    </mc:Choice>
    <mc:Fallback xmlns="">
      <p:transition spd="slow" advTm="11135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DCDE95-0A15-2D4C-94EA-1914F098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02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949E4E-60E2-0F48-BF80-8C0F9F96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2797"/>
            <a:ext cx="12192000" cy="38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"/>
    </mc:Choice>
    <mc:Fallback xmlns="">
      <p:transition spd="slow" advTm="377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CA687-075E-0247-830C-A9CE8196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130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90A1C-81A7-0C4A-B7E4-F8D6D4A9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0658"/>
            <a:ext cx="12192000" cy="37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6"/>
    </mc:Choice>
    <mc:Fallback xmlns="">
      <p:transition spd="slow" advTm="928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EE62A-3CC7-A248-B395-802CF2D5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239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1709C-249B-8A4C-9FE4-D71D0E61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9146"/>
            <a:ext cx="12192000" cy="36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2"/>
    </mc:Choice>
    <mc:Fallback xmlns="">
      <p:transition spd="slow" advTm="8032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80194B-D1AF-405D-B088-65FE2AC6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3" y="5496552"/>
            <a:ext cx="12180353" cy="1369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53416A0-D066-471E-908D-8E53BC00F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1" y="-6705"/>
            <a:ext cx="12194122" cy="5568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ED9AB-9C69-3B4B-B177-9BA7C483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60" y="488966"/>
            <a:ext cx="4204987" cy="4685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C113A-8649-1842-83F9-14F387F0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52" y="1226281"/>
            <a:ext cx="5367528" cy="320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8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"/>
    </mc:Choice>
    <mc:Fallback xmlns="">
      <p:transition spd="slow" advTm="934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2ADDE-21C9-0C46-B797-E8E3E2A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58" y="664731"/>
            <a:ext cx="2553277" cy="5375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9905C0-A4FB-2840-8E80-83CE536D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3" y="2773848"/>
            <a:ext cx="6812915" cy="1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36"/>
    </mc:Choice>
    <mc:Fallback xmlns="">
      <p:transition spd="slow" advTm="2213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353A2E-6EF1-0343-B503-0D637D5E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5" y="1499157"/>
            <a:ext cx="11018858" cy="50411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A3D58B-E266-E04B-9366-79811C36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81" y="114831"/>
            <a:ext cx="5941915" cy="9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DB96-9357-E84C-BAB6-A24A5F326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Deaths dataset</a:t>
            </a:r>
          </a:p>
        </p:txBody>
      </p:sp>
    </p:spTree>
    <p:extLst>
      <p:ext uri="{BB962C8B-B14F-4D97-AF65-F5344CB8AC3E}">
        <p14:creationId xmlns:p14="http://schemas.microsoft.com/office/powerpoint/2010/main" val="21394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37F52D-1E02-4840-81E2-DF1631AA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686"/>
    </mc:Choice>
    <mc:Fallback xmlns="">
      <p:transition spd="slow" advTm="468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B0013F5-0B65-FC42-81B5-EE75EE9D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6" y="643467"/>
            <a:ext cx="104132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58"/>
    </mc:Choice>
    <mc:Fallback xmlns="">
      <p:transition spd="slow" advTm="43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957A-0B81-1D48-984D-9BA1BEC3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– </a:t>
            </a:r>
            <a:br>
              <a:rPr lang="en-US" dirty="0"/>
            </a:br>
            <a:r>
              <a:rPr lang="en-US" dirty="0"/>
              <a:t>Cleaning unused data for future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DE84-B95D-AD43-998C-05DB3699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668FF-AD33-A544-A7E0-12BD1566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31" y="351577"/>
            <a:ext cx="9938097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63FF3-31FD-8144-A3BF-1857C9F6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47" y="1277444"/>
            <a:ext cx="627632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1"/>
    </mc:Choice>
    <mc:Fallback xmlns="">
      <p:transition spd="slow" advTm="965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67F7614-509B-9D47-826C-AD875AEB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4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563"/>
    </mc:Choice>
    <mc:Fallback xmlns="">
      <p:transition spd="slow" advTm="12563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912F63-179C-2E40-89FD-752C2B4F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5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548"/>
    </mc:Choice>
    <mc:Fallback xmlns="">
      <p:transition spd="slow" advTm="254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84D57C9-6F42-6C4F-8D52-F0B4F892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45" y="1499158"/>
            <a:ext cx="9161910" cy="47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"/>
    </mc:Choice>
    <mc:Fallback xmlns="">
      <p:transition spd="slow" advTm="163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25F19-F358-B544-BE4F-A617C83C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" y="938318"/>
            <a:ext cx="10127044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0"/>
    </mc:Choice>
    <mc:Fallback xmlns="">
      <p:transition spd="slow" advTm="952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4B113-B597-9248-B7BC-43DC11FC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84" y="938318"/>
            <a:ext cx="9875125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8"/>
    </mc:Choice>
    <mc:Fallback xmlns="">
      <p:transition spd="slow" advTm="5158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D4D07-18D6-894E-ACA7-F8680105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285750"/>
            <a:ext cx="102235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"/>
    </mc:Choice>
    <mc:Fallback xmlns="">
      <p:transition spd="slow" advTm="916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6A3CDB-E955-1B4E-89A5-B337B41A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59" y="938318"/>
            <a:ext cx="9974375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"/>
    </mc:Choice>
    <mc:Fallback xmlns="">
      <p:transition spd="slow" advTm="93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48AB9-5E11-D74C-B656-C60E1D7B5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94" y="938318"/>
            <a:ext cx="9924505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"/>
    </mc:Choice>
    <mc:Fallback xmlns="">
      <p:transition spd="slow" advTm="2417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21D00-BA55-8547-8499-4DD6450D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59" y="938318"/>
            <a:ext cx="10178975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"/>
    </mc:Choice>
    <mc:Fallback xmlns="">
      <p:transition spd="slow" advTm="3183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326A2A-4CB5-4C47-8476-90E8BDFA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7" y="643467"/>
            <a:ext cx="94026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55"/>
    </mc:Choice>
    <mc:Fallback xmlns="">
      <p:transition spd="slow" advTm="8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07DF423B-20EE-4B4E-9331-08534D6E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68B0462-75E9-4B1D-8B86-70E9E8F4C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8" name="Freeform 5">
              <a:extLst>
                <a:ext uri="{FF2B5EF4-FFF2-40B4-BE49-F238E27FC236}">
                  <a16:creationId xmlns:a16="http://schemas.microsoft.com/office/drawing/2014/main" id="{54E69918-1325-4CA2-9AB0-85EE8D6D8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7A5071B7-1CAE-4E86-9CA1-F918E5ED3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15A709AE-C597-4F0F-9CAA-FE0F9071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A413C053-C9C1-4E6A-B009-C4B4DDAB9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E5AE5B33-92CA-42D0-B84A-7AFE673AB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C9CFEC47-604F-4921-8C95-501EDBD8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27449E73-1609-4FCE-B4A0-7C4BA7E1F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212DE114-EF7D-4E44-B0AA-C84E525E9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7368FDEB-E7AA-4C77-B71A-98163A466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A0649E67-96B5-4930-98AF-82AC9460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926C88EF-A37D-44C3-934C-42AA5B51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C0442B81-6DBB-491C-B230-24678522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93426BCC-D22C-403C-8DCC-D90D2298D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267F8A8D-44CE-4AF4-9157-8A83CC462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4A8C909B-F38A-40E8-AFDA-DC78B0861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F1979438-48F8-498A-9404-803B48B99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43C1135D-3BE6-4AA0-9092-DA224D361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F3056CE6-A290-4B53-A183-2F813443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336073A9-4BB3-4518-95E4-42138439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8981D50-41EB-47B6-A74B-B4590663D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A754D-8242-3346-9508-60907C46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54" y="60104"/>
            <a:ext cx="7715065" cy="4108273"/>
          </a:xfrm>
          <a:prstGeom prst="rect">
            <a:avLst/>
          </a:prstGeom>
          <a:ln w="12700">
            <a:noFill/>
          </a:ln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06AD6B3-B348-4CE7-AFAD-F882E7795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11" name="Isosceles Triangle 39">
              <a:extLst>
                <a:ext uri="{FF2B5EF4-FFF2-40B4-BE49-F238E27FC236}">
                  <a16:creationId xmlns:a16="http://schemas.microsoft.com/office/drawing/2014/main" id="{513F5A56-3C10-4EB6-A41F-B2387E13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9931031-0A9A-4132-A62C-407AFAC3F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0A2094-F0E4-C540-9A64-AA2EE05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/>
              <a:t>Code -  Creating a new dataset with sum of suicide numbers for every country in 2017</a:t>
            </a:r>
          </a:p>
        </p:txBody>
      </p:sp>
    </p:spTree>
    <p:extLst>
      <p:ext uri="{BB962C8B-B14F-4D97-AF65-F5344CB8AC3E}">
        <p14:creationId xmlns:p14="http://schemas.microsoft.com/office/powerpoint/2010/main" val="24346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4"/>
    </mc:Choice>
    <mc:Fallback xmlns="">
      <p:transition spd="slow" advTm="10334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C7CF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CE571-DA29-464E-AF0E-F82079D7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5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"/>
    </mc:Choice>
    <mc:Fallback xmlns="">
      <p:transition spd="slow" advTm="62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575F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5031D-0D93-7C42-B02F-B63D153A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8"/>
    </mc:Choice>
    <mc:Fallback xmlns="">
      <p:transition spd="slow" advTm="4938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574F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8C0041-EAB1-E349-BA1A-255E0D7E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7"/>
    </mc:Choice>
    <mc:Fallback xmlns="">
      <p:transition spd="slow" advTm="4587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190E963-C3DE-1C4C-98BF-A19B3846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" y="1888022"/>
            <a:ext cx="6084823" cy="24877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E72900-117B-594A-8BDE-CB34FBD9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391" y="4368715"/>
            <a:ext cx="7594471" cy="2487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B1599C-150F-014C-9163-4CB8586D4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63" y="14287"/>
            <a:ext cx="7041469" cy="23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78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04"/>
    </mc:Choice>
    <mc:Fallback xmlns="">
      <p:transition spd="slow" advTm="1204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B74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562974-14C5-B94C-8548-84A28F941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3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"/>
    </mc:Choice>
    <mc:Fallback xmlns="">
      <p:transition spd="slow" advTm="2305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D1574-A8EE-A24B-A1AF-BDB1680B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43" y="938318"/>
            <a:ext cx="9147006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6"/>
    </mc:Choice>
    <mc:Fallback xmlns="">
      <p:transition spd="slow" advTm="15596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A90DB-6D3C-F845-AD22-0CC23BF3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6" y="938318"/>
            <a:ext cx="9362740" cy="4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9"/>
    </mc:Choice>
    <mc:Fallback xmlns="">
      <p:transition spd="slow" advTm="16049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D161-ADD7-3442-95D7-92F75F80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34142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Answers for</a:t>
            </a:r>
            <a:br>
              <a:rPr lang="en-US" sz="4800" dirty="0"/>
            </a:br>
            <a:r>
              <a:rPr lang="en-US" sz="4800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5160-A122-464E-98BE-CF5C64D10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803186"/>
            <a:ext cx="5427137" cy="5248622"/>
          </a:xfrm>
        </p:spPr>
        <p:txBody>
          <a:bodyPr numCol="2">
            <a:normAutofit fontScale="62500" lnSpcReduction="20000"/>
          </a:bodyPr>
          <a:lstStyle/>
          <a:p>
            <a:r>
              <a:rPr lang="en-US" sz="1600" dirty="0"/>
              <a:t>Q: What are the range of ages suicides occurred mostly?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They are 35-54 and 55- 74</a:t>
            </a:r>
          </a:p>
          <a:p>
            <a:r>
              <a:rPr lang="en-US" sz="1600" dirty="0"/>
              <a:t>Q: Females or males most committed suicides?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Males</a:t>
            </a:r>
          </a:p>
          <a:p>
            <a:r>
              <a:rPr lang="en-US" sz="1600" dirty="0"/>
              <a:t>Q: What are the top 5 countries have the highest number of suicides in 2016?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Thailand, Romania, Netherlands,  Hungary and Czech Republic</a:t>
            </a:r>
          </a:p>
          <a:p>
            <a:r>
              <a:rPr lang="en-US" sz="1600" dirty="0"/>
              <a:t>Q: Is this result of countries change consider the population numbers for the countries?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Yes,  none of the above countries are the top 5 with the high number of suicides. Now they are Lithuania, Hungary, Croatia, Mongolia, and Austria</a:t>
            </a:r>
          </a:p>
          <a:p>
            <a:r>
              <a:rPr lang="en-US" sz="1600" dirty="0"/>
              <a:t>Q: What are the top 5 countries have the highest number of suicides in 2015?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 United States, Russia, Japan, Korea, and Brazil</a:t>
            </a:r>
          </a:p>
          <a:p>
            <a:r>
              <a:rPr lang="en-US" sz="1600" dirty="0"/>
              <a:t>Q: Is this result of countries change consider the population numbers for the countries?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Almost, except the Korea. Now it is Korea, Slovenia, Hungary, Lithuania, and Serbia</a:t>
            </a:r>
          </a:p>
          <a:p>
            <a:r>
              <a:rPr lang="en-US" sz="1600" dirty="0"/>
              <a:t>Q: Is this result  are the same as in 2016?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Only Lithuania and Hungary. </a:t>
            </a:r>
          </a:p>
          <a:p>
            <a:r>
              <a:rPr lang="en-US" sz="1600" dirty="0"/>
              <a:t>Q: What are the main causes of  deaths in the world in 2017?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 Cardiovascular disease and maternal disorder.</a:t>
            </a:r>
          </a:p>
          <a:p>
            <a:r>
              <a:rPr lang="en-US" sz="1600" dirty="0"/>
              <a:t>Q: Are these change in 2016  and 2000?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No.</a:t>
            </a:r>
          </a:p>
          <a:p>
            <a:r>
              <a:rPr lang="en-US" sz="1600" dirty="0"/>
              <a:t>Q: What are the most 2 death diseases in United States, 2017?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Dementia and Parkinson disease..</a:t>
            </a:r>
          </a:p>
          <a:p>
            <a:r>
              <a:rPr lang="en-US" sz="1600" dirty="0"/>
              <a:t>Q: Are these two diseases were the same in 2016 and 2000? </a:t>
            </a:r>
          </a:p>
          <a:p>
            <a:r>
              <a:rPr lang="en-US" sz="1600" dirty="0">
                <a:solidFill>
                  <a:srgbClr val="FF40FF"/>
                </a:solidFill>
              </a:rPr>
              <a:t>A: Yes, with change in percentages. </a:t>
            </a:r>
          </a:p>
          <a:p>
            <a:endParaRPr lang="en-US" sz="16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97"/>
    </mc:Choice>
    <mc:Fallback xmlns="">
      <p:transition spd="slow" advTm="116597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A28A3D-4596-43B8-A6DF-65AB0ED6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0B2570-2D49-43E2-ABA1-7BA3C02A3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2216DB1-AC3C-4F9D-AA1B-324E4022B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A037B1-A8BB-41FC-9CB5-B0BEB490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B92A88-D240-4960-B7A8-1FCAF984D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4D3E7B0-F393-4F35-85CD-AC0CBA6EA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0FC3844-EF87-430B-9B5B-8B797254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B194C3B-44BD-4709-913B-2A45B677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3E13CE1-A9F3-4B69-BED6-E781B1DAB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C49026B-BD2A-4E6E-8AD8-32DF25F1E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FA038E9-787C-4070-99A3-1F8BD69A4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BDB61A7-D6F0-47B6-8FCE-15D84FE3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E6CA5C3-13BA-4AB7-A9BD-88897AF5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060F8C1-4FE4-4035-899B-266FBD233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FBF6623-8BFA-482F-8387-5B97DE958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19CE969-5C71-4AC9-8021-646C4735D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E85663A-9CAA-4D19-91A7-40D747030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A1E175E-EE29-4374-A4BA-577739BCE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510238E-779A-4718-B052-152C858F3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BA305E-7A55-4318-9C99-E70A31E83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8C43A8-B678-4D54-9D37-13CAF64BA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298FCC7-A6E1-4043-BD27-2687ADA55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E9EC7D4-9207-4B87-94F6-316DDB6E6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22AAA3-BDF2-42B3-A86E-A43145D6D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C9255B-70B4-431C-AD5A-B3FD92C17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079FCF5A-B4E3-4219-92D0-83067D65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68C49C-A58D-4839-8B09-267FC8DB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80A6C4-E247-4643-94DF-10D61928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E11-37D7-6449-85A8-028A740D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55" y="1312623"/>
            <a:ext cx="6281873" cy="2223448"/>
          </a:xfrm>
        </p:spPr>
        <p:txBody>
          <a:bodyPr>
            <a:normAutofit/>
          </a:bodyPr>
          <a:lstStyle/>
          <a:p>
            <a:r>
              <a:rPr lang="en-US" dirty="0"/>
              <a:t>Our World in Data</a:t>
            </a:r>
          </a:p>
          <a:p>
            <a:r>
              <a:rPr lang="en-US" dirty="0"/>
              <a:t>Kaggle</a:t>
            </a:r>
          </a:p>
          <a:p>
            <a:r>
              <a:rPr lang="en-US" dirty="0">
                <a:hlinkClick r:id="rId2"/>
              </a:rPr>
              <a:t>https://plot.ly/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A5B1C6-BFDA-4919-B823-108E790C1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67039"/>
            <a:ext cx="6269016" cy="23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FB9B5-A350-264C-9612-B318F194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75" y="4414511"/>
            <a:ext cx="5956764" cy="90840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746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"/>
    </mc:Choice>
    <mc:Fallback xmlns="">
      <p:transition spd="slow" advTm="23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A1FB2DD-F939-4CBA-ABDB-29E35D8B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306E72-4678-4841-A0F6-AFEECD9F4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E5FF42C-D098-4EE3-B636-744F9A270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D3A105A7-0F44-492C-A33A-D5661AD9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2B5C533-8981-49E3-A535-D0CADF931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D39599A7-F061-4457-8C3F-62809355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6B43EB1-CA60-4B9E-8D27-9B0887B87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08D2414E-0DA7-4C56-95E1-F3926EED8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19966D48-4ACC-4AC0-9C9D-49F57671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15EC7369-59DF-4C60-B0E3-ECF88497A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1EB7200-856D-431E-BB9C-51206BE1D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8BA702C9-BDE5-4D2B-B486-68C8730EE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D46F8467-DA99-4476-A5FB-FB9382911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D1D3F243-9E9C-4242-967D-A546E642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6917902-FC8A-4D60-8048-3DFBD3E2E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95A7C48-2EB6-4969-B323-7D607A3E0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1E39251-94EA-466C-8167-2552A4CA1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9AEAFF2-BFAC-48E1-8038-788124020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F87BFF95-3D1E-45B2-945C-CFAFEC3D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E79531B4-B233-4802-8EDF-96C75D042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01E8A3D8-8FFF-4C3A-BA7F-D11B1C616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4BB06CC-48BD-4621-A671-5502A7BF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13B6631-6FCE-48BF-B70E-387713D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DDB93067-F481-441A-A376-C0E7513B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2CBF682-D16A-42C2-8992-90C6D1CF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5018FA-20CD-294B-BB12-D41E8FEE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Code - output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B753C6-0598-4947-9B65-3AD74C77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4ED7D-D050-C14D-9CE1-D1CFD1286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041" y="320040"/>
            <a:ext cx="5948760" cy="62270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669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3"/>
    </mc:Choice>
    <mc:Fallback xmlns="">
      <p:transition spd="slow" advTm="727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7DF423B-20EE-4B4E-9331-08534D6E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8B0462-75E9-4B1D-8B86-70E9E8F4C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54E69918-1325-4CA2-9AB0-85EE8D6D8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A5071B7-1CAE-4E86-9CA1-F918E5ED3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5A709AE-C597-4F0F-9CAA-FE0F9071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413C053-C9C1-4E6A-B009-C4B4DDAB9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5AE5B33-92CA-42D0-B84A-7AFE673AB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C9CFEC47-604F-4921-8C95-501EDBD8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7449E73-1609-4FCE-B4A0-7C4BA7E1F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12DE114-EF7D-4E44-B0AA-C84E525E9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368FDEB-E7AA-4C77-B71A-98163A466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A0649E67-96B5-4930-98AF-82AC9460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26C88EF-A37D-44C3-934C-42AA5B51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0442B81-6DBB-491C-B230-24678522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93426BCC-D22C-403C-8DCC-D90D2298D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267F8A8D-44CE-4AF4-9157-8A83CC462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A8C909B-F38A-40E8-AFDA-DC78B0861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1979438-48F8-498A-9404-803B48B99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43C1135D-3BE6-4AA0-9092-DA224D361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F3056CE6-A290-4B53-A183-2F813443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36073A9-4BB3-4518-95E4-42138439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28981D50-41EB-47B6-A74B-B4590663D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D32A5D-A31E-2B42-B808-B2758DDC7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79" y="962927"/>
            <a:ext cx="11552981" cy="2195066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06AD6B3-B348-4CE7-AFAD-F882E7795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513F5A56-3C10-4EB6-A41F-B2387E13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9931031-0A9A-4132-A62C-407AFAC3F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C41995-6C21-1546-9361-94E77530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Code – Pie Chart</a:t>
            </a:r>
          </a:p>
        </p:txBody>
      </p:sp>
    </p:spTree>
    <p:extLst>
      <p:ext uri="{BB962C8B-B14F-4D97-AF65-F5344CB8AC3E}">
        <p14:creationId xmlns:p14="http://schemas.microsoft.com/office/powerpoint/2010/main" val="28035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"/>
    </mc:Choice>
    <mc:Fallback xmlns="">
      <p:transition spd="slow" advTm="856"/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542</Words>
  <Application>Microsoft Macintosh PowerPoint</Application>
  <PresentationFormat>Widescreen</PresentationFormat>
  <Paragraphs>57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Calibri Light</vt:lpstr>
      <vt:lpstr>Rockwell</vt:lpstr>
      <vt:lpstr>Wingdings</vt:lpstr>
      <vt:lpstr>Atlas</vt:lpstr>
      <vt:lpstr>Suicides &amp; Deaths Causes</vt:lpstr>
      <vt:lpstr>Questions:</vt:lpstr>
      <vt:lpstr>Code – import, reading datasets: deaths &amp; suicide</vt:lpstr>
      <vt:lpstr>Code – structure of the datasets</vt:lpstr>
      <vt:lpstr>Code – suicide dataset in 2016</vt:lpstr>
      <vt:lpstr>Code –  Cleaning unused data for future analysis </vt:lpstr>
      <vt:lpstr>Code -  Creating a new dataset with sum of suicide numbers for every country in 2017</vt:lpstr>
      <vt:lpstr>Code - output</vt:lpstr>
      <vt:lpstr>Code – Pie Chart</vt:lpstr>
      <vt:lpstr>PowerPoint Presentation</vt:lpstr>
      <vt:lpstr>Code – Scatter Plot</vt:lpstr>
      <vt:lpstr>PowerPoint Presentation</vt:lpstr>
      <vt:lpstr>Code – adding Percent</vt:lpstr>
      <vt:lpstr>PowerPoint Presentation</vt:lpstr>
      <vt:lpstr>Code – Percentage 2016</vt:lpstr>
      <vt:lpstr>Code – Pie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Deaths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Answers for questions:</vt:lpstr>
      <vt:lpstr>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Suicides &amp; Deaths Causes</dc:title>
  <dc:creator>Shahbazzade, Sabina</dc:creator>
  <cp:lastModifiedBy>Shahbazzade, Sabina</cp:lastModifiedBy>
  <cp:revision>8</cp:revision>
  <dcterms:created xsi:type="dcterms:W3CDTF">2019-12-12T17:37:03Z</dcterms:created>
  <dcterms:modified xsi:type="dcterms:W3CDTF">2019-12-12T20:53:32Z</dcterms:modified>
</cp:coreProperties>
</file>